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2"/>
  </p:notesMasterIdLst>
  <p:handoutMasterIdLst>
    <p:handoutMasterId r:id="rId13"/>
  </p:handoutMasterIdLst>
  <p:sldIdLst>
    <p:sldId id="256" r:id="rId3"/>
    <p:sldId id="257" r:id="rId4"/>
    <p:sldId id="258" r:id="rId5"/>
    <p:sldId id="282" r:id="rId6"/>
    <p:sldId id="283" r:id="rId7"/>
    <p:sldId id="284" r:id="rId8"/>
    <p:sldId id="285" r:id="rId9"/>
    <p:sldId id="260" r:id="rId10"/>
    <p:sldId id="286" r:id="rId11"/>
  </p:sldIdLst>
  <p:sldSz cx="9144000" cy="6858000" type="screen4x3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Segoe UI" pitchFamily="34" charset="0"/>
      <p:regular r:id="rId18"/>
      <p:bold r:id="rId19"/>
      <p:italic r:id="rId20"/>
      <p:boldItalic r:id="rId21"/>
    </p:embeddedFont>
    <p:embeddedFont>
      <p:font typeface="Perpetua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0" autoAdjust="0"/>
  </p:normalViewPr>
  <p:slideViewPr>
    <p:cSldViewPr>
      <p:cViewPr varScale="1">
        <p:scale>
          <a:sx n="66" d="100"/>
          <a:sy n="66" d="100"/>
        </p:scale>
        <p:origin x="-14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8/14/2013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8/14/2013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igan.gov/documents/mde/SS_HSCE_9-15-09_292358_7.pdf?20130727104800" TargetMode="External"/><Relationship Id="rId2" Type="http://schemas.openxmlformats.org/officeDocument/2006/relationships/hyperlink" Target="http://www.michigan.gov/documents/mde/SSGLCE_218368_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.gov/mde/0,4615,7-140-28753_64839_64848---,00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domforum.org/publications/first/teachersguide/teachersguide.pdf" TargetMode="External"/><Relationship Id="rId2" Type="http://schemas.openxmlformats.org/officeDocument/2006/relationships/hyperlink" Target="http://www.ccsso.org/Documents/2013/2013_INTASC_Learning_Progressions_for_Teachers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henticeducation.org/ae_bigideas/article.lasso?artid=53" TargetMode="External"/><Relationship Id="rId2" Type="http://schemas.openxmlformats.org/officeDocument/2006/relationships/hyperlink" Target="http://cft.vanderbilt.edu/teaching-guides/pedagogical/understanding-by-desig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uthenticeducation.org/ae_bigideas/article.lasso?artid=9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860425"/>
          </a:xfrm>
        </p:spPr>
        <p:txBody>
          <a:bodyPr/>
          <a:lstStyle/>
          <a:p>
            <a:r>
              <a:rPr lang="en-US" dirty="0" smtClean="0"/>
              <a:t>Secondary Methods Instructor Training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400" y="2547599"/>
            <a:ext cx="7753800" cy="175260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smtClean="0"/>
              <a:t>Dale B. Linton, Ph.D.</a:t>
            </a:r>
          </a:p>
          <a:p>
            <a:r>
              <a:rPr lang="en-US" dirty="0" smtClean="0"/>
              <a:t>Lead Professor – Secondary Methods</a:t>
            </a:r>
          </a:p>
          <a:p>
            <a:r>
              <a:rPr lang="en-US" dirty="0" smtClean="0"/>
              <a:t>Director of Student Teaching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1971675" cy="79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Agenda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447800"/>
            <a:ext cx="6019800" cy="838200"/>
          </a:xfrm>
        </p:spPr>
        <p:txBody>
          <a:bodyPr/>
          <a:lstStyle/>
          <a:p>
            <a:pPr lvl="0"/>
            <a:r>
              <a:rPr lang="en-US" dirty="0" smtClean="0"/>
              <a:t>Overview of Secondary Methods Courses &amp; Common Goals</a:t>
            </a:r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266950"/>
            <a:ext cx="6019800" cy="838200"/>
          </a:xfrm>
        </p:spPr>
        <p:txBody>
          <a:bodyPr/>
          <a:lstStyle/>
          <a:p>
            <a:pPr lvl="0"/>
            <a:r>
              <a:rPr lang="en-US" dirty="0" smtClean="0"/>
              <a:t>Pedagogical Expectations for Secondary Methods Courses</a:t>
            </a:r>
          </a:p>
          <a:p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905250"/>
            <a:ext cx="6172200" cy="838200"/>
          </a:xfrm>
        </p:spPr>
        <p:txBody>
          <a:bodyPr/>
          <a:lstStyle/>
          <a:p>
            <a:pPr lvl="0"/>
            <a:r>
              <a:rPr lang="en-US" dirty="0" smtClean="0"/>
              <a:t>Collection of documentation for Secondary Methods Courses</a:t>
            </a:r>
          </a:p>
          <a:p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724400"/>
            <a:ext cx="6629400" cy="838200"/>
          </a:xfrm>
        </p:spPr>
        <p:txBody>
          <a:bodyPr/>
          <a:lstStyle/>
          <a:p>
            <a:pPr lvl="0"/>
            <a:r>
              <a:rPr lang="en-US" dirty="0" smtClean="0"/>
              <a:t>Wrapping it all up</a:t>
            </a:r>
          </a:p>
          <a:p>
            <a:endParaRPr lang="en-US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4652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2800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7244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E.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Right Arrow Callout 27"/>
          <p:cNvSpPr/>
          <p:nvPr/>
        </p:nvSpPr>
        <p:spPr>
          <a:xfrm>
            <a:off x="838200" y="3094800"/>
            <a:ext cx="1828800" cy="533400"/>
          </a:xfrm>
          <a:prstGeom prst="rightArrowCallou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9096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5"/>
          </p:nvPr>
        </p:nvSpPr>
        <p:spPr>
          <a:xfrm>
            <a:off x="2743200" y="3086100"/>
            <a:ext cx="6248400" cy="838200"/>
          </a:xfrm>
        </p:spPr>
        <p:txBody>
          <a:bodyPr/>
          <a:lstStyle/>
          <a:p>
            <a:pPr lvl="0"/>
            <a:r>
              <a:rPr lang="en-US" dirty="0" smtClean="0"/>
              <a:t>Required Assignments for Secondary Methods Courses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Introduce </a:t>
            </a:r>
            <a:r>
              <a:rPr lang="en-US" dirty="0"/>
              <a:t>secondary education students to their pedagogical roles as subject area </a:t>
            </a:r>
            <a:r>
              <a:rPr lang="en-US" dirty="0" smtClean="0"/>
              <a:t>specialists.</a:t>
            </a:r>
          </a:p>
          <a:p>
            <a:pPr marL="968375" lvl="1" indent="-457200"/>
            <a:r>
              <a:rPr lang="en-US" sz="2400" dirty="0" smtClean="0"/>
              <a:t>Curriculum overview (GLECs, HSCEs, Common Core)</a:t>
            </a:r>
          </a:p>
          <a:p>
            <a:pPr marL="968375" lvl="1" indent="-457200"/>
            <a:r>
              <a:rPr lang="en-US" sz="2400" dirty="0" smtClean="0"/>
              <a:t>Subject Specific Instructional Strategies </a:t>
            </a:r>
          </a:p>
          <a:p>
            <a:pPr marL="968375" lvl="1" indent="-457200"/>
            <a:r>
              <a:rPr lang="en-US" sz="2400" dirty="0" smtClean="0"/>
              <a:t>Subject Specific Instructional Resources</a:t>
            </a:r>
          </a:p>
          <a:p>
            <a:pPr marL="968375" lvl="1" indent="-457200"/>
            <a:r>
              <a:rPr lang="en-US" sz="2400" dirty="0" smtClean="0"/>
              <a:t>Development of engaging lessons (lesson planning) using the SAU Lesson Plan Template.</a:t>
            </a:r>
          </a:p>
          <a:p>
            <a:pPr marL="968375" lvl="1" indent="-457200"/>
            <a:r>
              <a:rPr lang="en-US" sz="2400" dirty="0" smtClean="0"/>
              <a:t>Introduction to Assessment Methodologies</a:t>
            </a:r>
          </a:p>
          <a:p>
            <a:pPr marL="457200" indent="-457200">
              <a:buAutoNum type="arabicPeriod"/>
            </a:pPr>
            <a:r>
              <a:rPr lang="en-US" dirty="0"/>
              <a:t>To prepare education candidates to be successful student teachers </a:t>
            </a:r>
            <a:endParaRPr lang="en-US" dirty="0" smtClean="0"/>
          </a:p>
          <a:p>
            <a:pPr marL="973138" lvl="2" indent="-523875"/>
            <a:r>
              <a:rPr lang="en-US" sz="2400" dirty="0" smtClean="0"/>
              <a:t>Required Common Assignments</a:t>
            </a:r>
            <a:endParaRPr lang="en-US" sz="2400" dirty="0"/>
          </a:p>
          <a:p>
            <a:pPr lvl="2"/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pPr lvl="0" algn="ctr">
              <a:buNone/>
            </a:pPr>
            <a:r>
              <a:rPr lang="en-US" sz="2800" dirty="0"/>
              <a:t>Overview of Secondary Methods Courses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&amp; </a:t>
            </a:r>
            <a:r>
              <a:rPr lang="en-US" sz="2800" dirty="0"/>
              <a:t>Common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287965"/>
          </a:xfrm>
        </p:spPr>
        <p:txBody>
          <a:bodyPr>
            <a:normAutofit/>
          </a:bodyPr>
          <a:lstStyle/>
          <a:p>
            <a:pPr marL="173038" lvl="1" indent="-173038"/>
            <a:r>
              <a:rPr lang="en-US" sz="2400" dirty="0" smtClean="0"/>
              <a:t>Curriculum overview (GLECs, HSCEs, Common Core)</a:t>
            </a:r>
          </a:p>
          <a:p>
            <a:pPr marL="682625" indent="-217488"/>
            <a:r>
              <a:rPr lang="en-US" sz="2000" dirty="0"/>
              <a:t>GLCEs: </a:t>
            </a:r>
            <a:r>
              <a:rPr lang="en-US" sz="2000" u="sng" dirty="0">
                <a:hlinkClick r:id="rId2"/>
              </a:rPr>
              <a:t>http://www.michigan.gov/documents/mde/SSGLCE_218368_7.pdf</a:t>
            </a:r>
            <a:r>
              <a:rPr lang="en-US" sz="2000" dirty="0"/>
              <a:t> </a:t>
            </a:r>
          </a:p>
          <a:p>
            <a:pPr marL="682625" indent="-217488"/>
            <a:r>
              <a:rPr lang="en-US" sz="2000" dirty="0"/>
              <a:t>HSCEs: </a:t>
            </a:r>
            <a:r>
              <a:rPr lang="en-US" sz="2000" u="sng" dirty="0">
                <a:hlinkClick r:id="rId3"/>
              </a:rPr>
              <a:t>http://</a:t>
            </a:r>
            <a:r>
              <a:rPr lang="en-US" sz="2000" u="sng" dirty="0" smtClean="0">
                <a:hlinkClick r:id="rId3"/>
              </a:rPr>
              <a:t>www.michigan.gov/documents/mde/SS_HSCE_9-15-09_292358_7.pdf?20130727104800</a:t>
            </a:r>
            <a:endParaRPr lang="en-US" sz="2000" u="sng" dirty="0" smtClean="0"/>
          </a:p>
          <a:p>
            <a:pPr marL="682625" indent="-217488"/>
            <a:r>
              <a:rPr lang="en-US" sz="2000" dirty="0" smtClean="0"/>
              <a:t>Common </a:t>
            </a:r>
            <a:r>
              <a:rPr lang="en-US" sz="2000" dirty="0"/>
              <a:t>Core Standards: </a:t>
            </a:r>
            <a:r>
              <a:rPr lang="en-US" sz="2000" dirty="0">
                <a:hlinkClick r:id="rId4"/>
              </a:rPr>
              <a:t>http://mi.gov/mde/0,4615,7-140-28753_64839_64848---,</a:t>
            </a:r>
            <a:r>
              <a:rPr lang="en-US" sz="2000" dirty="0" smtClean="0">
                <a:hlinkClick r:id="rId4"/>
              </a:rPr>
              <a:t>00.html</a:t>
            </a:r>
            <a:r>
              <a:rPr lang="en-US" sz="2000" dirty="0" smtClean="0"/>
              <a:t> </a:t>
            </a:r>
            <a:endParaRPr lang="en-US" sz="2000" dirty="0"/>
          </a:p>
          <a:p>
            <a:pPr marL="465138" lvl="1" indent="-465138"/>
            <a:r>
              <a:rPr lang="en-US" sz="2400" dirty="0" smtClean="0"/>
              <a:t>Subject Specific Instructional Strategies (Best Practices)</a:t>
            </a:r>
          </a:p>
          <a:p>
            <a:pPr marL="682625" lvl="2" indent="-217488">
              <a:buFont typeface="Wingdings" pitchFamily="2" charset="2"/>
              <a:buChar char="Ø"/>
            </a:pPr>
            <a:r>
              <a:rPr lang="en-US" sz="2200" dirty="0"/>
              <a:t> </a:t>
            </a:r>
            <a:r>
              <a:rPr lang="en-US" dirty="0" smtClean="0"/>
              <a:t>engaging students in meaningful learning</a:t>
            </a:r>
          </a:p>
          <a:p>
            <a:pPr marL="465138" lvl="1" indent="-465138"/>
            <a:r>
              <a:rPr lang="en-US" sz="2400" dirty="0" smtClean="0"/>
              <a:t>Subject Specific Instructional Resources</a:t>
            </a:r>
          </a:p>
          <a:p>
            <a:pPr marL="465138" lvl="1" indent="-465138"/>
            <a:r>
              <a:rPr lang="en-US" sz="2400" dirty="0" smtClean="0"/>
              <a:t>Development of engaging lessons (lesson planning) using the SAU Lesson Plan Template.</a:t>
            </a:r>
          </a:p>
          <a:p>
            <a:pPr marL="465138" lvl="1" indent="-465138"/>
            <a:r>
              <a:rPr lang="en-US" sz="2400" dirty="0" smtClean="0"/>
              <a:t>Introduction to Assessment Methodologies</a:t>
            </a:r>
          </a:p>
          <a:p>
            <a:pPr marL="682625" lvl="2" indent="-217488"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How do I know my students have learned what I wanted them to learn?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5400"/>
            <a:ext cx="8763000" cy="1219200"/>
          </a:xfrm>
        </p:spPr>
        <p:txBody>
          <a:bodyPr/>
          <a:lstStyle/>
          <a:p>
            <a:pPr>
              <a:buNone/>
            </a:pPr>
            <a:r>
              <a:rPr lang="en-US" sz="2800" dirty="0" smtClean="0"/>
              <a:t>1. </a:t>
            </a:r>
            <a:r>
              <a:rPr lang="en-US" sz="2800" dirty="0"/>
              <a:t>Introduce secondary education students to their pedagogical roles as subject area specialists</a:t>
            </a:r>
            <a:r>
              <a:rPr lang="en-US" sz="28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3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90601"/>
            <a:ext cx="8763000" cy="4830764"/>
          </a:xfrm>
        </p:spPr>
        <p:txBody>
          <a:bodyPr>
            <a:noAutofit/>
          </a:bodyPr>
          <a:lstStyle/>
          <a:p>
            <a:pPr marL="0" lvl="2" indent="0">
              <a:buNone/>
            </a:pPr>
            <a:r>
              <a:rPr lang="en-US" sz="2400" dirty="0" smtClean="0"/>
              <a:t>Required Common Assignments</a:t>
            </a:r>
            <a:endParaRPr lang="en-US" sz="2400" dirty="0"/>
          </a:p>
          <a:p>
            <a:pPr marL="465138" indent="-465138"/>
            <a:r>
              <a:rPr lang="en-US" dirty="0" smtClean="0"/>
              <a:t> </a:t>
            </a:r>
            <a:r>
              <a:rPr lang="en-US" dirty="0" err="1" smtClean="0"/>
              <a:t>InTASC</a:t>
            </a:r>
            <a:r>
              <a:rPr lang="en-US" dirty="0" smtClean="0"/>
              <a:t> </a:t>
            </a:r>
            <a:r>
              <a:rPr lang="en-US" dirty="0"/>
              <a:t>Model Core Teaching Standards </a:t>
            </a:r>
            <a:r>
              <a:rPr lang="en-US" dirty="0" smtClean="0"/>
              <a:t>and</a:t>
            </a:r>
            <a:r>
              <a:rPr lang="en-US" dirty="0"/>
              <a:t> </a:t>
            </a:r>
            <a:r>
              <a:rPr lang="en-US" dirty="0" smtClean="0"/>
              <a:t>Learning </a:t>
            </a:r>
            <a:r>
              <a:rPr lang="en-US" dirty="0"/>
              <a:t>Progressions for Teachers </a:t>
            </a:r>
            <a:r>
              <a:rPr lang="en-US" dirty="0" smtClean="0"/>
              <a:t>1.0 (</a:t>
            </a:r>
            <a:r>
              <a:rPr lang="en-US" dirty="0"/>
              <a:t>2013) </a:t>
            </a:r>
            <a:r>
              <a:rPr lang="en-US" dirty="0" smtClean="0"/>
              <a:t>Self-Assessment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</a:t>
            </a:r>
            <a:r>
              <a:rPr lang="en-US" sz="1800" dirty="0" smtClean="0">
                <a:hlinkClick r:id="rId2"/>
              </a:rPr>
              <a:t>www.ccsso.org/Documents/2013/2013_INTASC_Learning_Progressions_for_Teachers.pdf</a:t>
            </a:r>
            <a:r>
              <a:rPr lang="en-US" sz="1800" dirty="0" smtClean="0"/>
              <a:t> </a:t>
            </a:r>
          </a:p>
          <a:p>
            <a:pPr marL="465138" indent="-465138"/>
            <a:r>
              <a:rPr lang="en-US" dirty="0"/>
              <a:t> </a:t>
            </a:r>
            <a:r>
              <a:rPr lang="en-US" dirty="0" smtClean="0"/>
              <a:t>Introduce students to the legal framework for teaching or incorporating religion/religious study, discussions, etc. in the public school classroom. </a:t>
            </a:r>
            <a:r>
              <a:rPr lang="en-US" i="1" dirty="0" smtClean="0"/>
              <a:t>A </a:t>
            </a:r>
            <a:r>
              <a:rPr lang="en-US" i="1" dirty="0"/>
              <a:t>Teachers Guide to Religion in the Public </a:t>
            </a:r>
            <a:r>
              <a:rPr lang="en-US" i="1" dirty="0" smtClean="0"/>
              <a:t>Schools: </a:t>
            </a:r>
            <a:r>
              <a:rPr lang="en-US" sz="1800" u="sng" dirty="0" smtClean="0">
                <a:hlinkClick r:id="rId3"/>
              </a:rPr>
              <a:t>http</a:t>
            </a:r>
            <a:r>
              <a:rPr lang="en-US" sz="1800" u="sng" dirty="0">
                <a:hlinkClick r:id="rId3"/>
              </a:rPr>
              <a:t>://www.freedomforum.org/publications/first/teachersguide/teachersguide.pdf</a:t>
            </a:r>
            <a:endParaRPr lang="en-US" sz="1800" dirty="0" smtClean="0"/>
          </a:p>
          <a:p>
            <a:pPr marL="465138" indent="-465138"/>
            <a:r>
              <a:rPr lang="en-US" dirty="0" smtClean="0"/>
              <a:t>Incorporate appropriate grade/subject level GLECs, HSCEs, Common Core Standards in lesson/unit plans.</a:t>
            </a:r>
          </a:p>
          <a:p>
            <a:pPr marL="508000" indent="-508000"/>
            <a:r>
              <a:rPr lang="en-US" dirty="0" smtClean="0"/>
              <a:t>Develop lesson plans aligned with appropriate benchmark standards and appropriate learning objectives incorporating various levels of Blooms Taxonomy.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762000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2. </a:t>
            </a:r>
            <a:r>
              <a:rPr lang="en-US" sz="2800" dirty="0"/>
              <a:t>To prepare education candidates to be successful student teachers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90600"/>
            <a:ext cx="8610600" cy="5105399"/>
          </a:xfrm>
        </p:spPr>
        <p:txBody>
          <a:bodyPr>
            <a:normAutofit fontScale="85000" lnSpcReduction="10000"/>
          </a:bodyPr>
          <a:lstStyle/>
          <a:p>
            <a:pPr marL="449263" lvl="2" indent="-449263">
              <a:buNone/>
            </a:pPr>
            <a:r>
              <a:rPr lang="en-US" sz="2600" dirty="0" smtClean="0"/>
              <a:t>Required Common Assignments (cont.)</a:t>
            </a:r>
          </a:p>
          <a:p>
            <a:pPr marL="449263" indent="-449263"/>
            <a:r>
              <a:rPr lang="en-US" dirty="0"/>
              <a:t>Introduce construction of multi-day unit plans incorporating </a:t>
            </a:r>
            <a:r>
              <a:rPr lang="en-US" dirty="0" err="1"/>
              <a:t>UbD</a:t>
            </a:r>
            <a:r>
              <a:rPr lang="en-US" dirty="0"/>
              <a:t> (Understanding by Design) or “Backwards Design”  (</a:t>
            </a:r>
            <a:r>
              <a:rPr lang="en-US" dirty="0">
                <a:hlinkClick r:id="rId2"/>
              </a:rPr>
              <a:t>http://cft.vanderbilt.edu/teaching-guides/pedagogical/understanding-by-design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 including </a:t>
            </a:r>
            <a:r>
              <a:rPr lang="en-US" dirty="0"/>
              <a:t>development of “Big Ideas” and “Essential Questions” </a:t>
            </a:r>
            <a:r>
              <a:rPr lang="en-US" dirty="0" smtClean="0"/>
              <a:t>(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www.authenticeducation.org/ae_bigideas/article.lasso?artid=53</a:t>
            </a:r>
            <a:r>
              <a:rPr lang="en-US" dirty="0" smtClean="0"/>
              <a:t>) and (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www.authenticeducation.org/ae_bigideas/article.lasso?artid=99</a:t>
            </a:r>
            <a:r>
              <a:rPr lang="en-US" dirty="0"/>
              <a:t> </a:t>
            </a:r>
            <a:r>
              <a:rPr lang="en-US" dirty="0" smtClean="0"/>
              <a:t>).</a:t>
            </a:r>
            <a:endParaRPr lang="en-US" dirty="0"/>
          </a:p>
          <a:p>
            <a:pPr marL="449263" indent="-449263"/>
            <a:r>
              <a:rPr lang="en-US" dirty="0" smtClean="0"/>
              <a:t>Micro-teaching (peer-to-peer) lessons</a:t>
            </a:r>
          </a:p>
          <a:p>
            <a:pPr marL="449263" indent="-449263"/>
            <a:r>
              <a:rPr lang="en-US" dirty="0" smtClean="0"/>
              <a:t>Secondary classroom observation with two lessons taught (20 hours).  Field Experience Form must be completed correctly by student, classroom teacher and collected and signed by professor.</a:t>
            </a:r>
          </a:p>
          <a:p>
            <a:pPr marL="449263" indent="-449263"/>
            <a:r>
              <a:rPr lang="en-US" dirty="0" smtClean="0"/>
              <a:t>Secondary classroom videotaped lesson complete with student self-analysis/evaluation and professor review and feedback.</a:t>
            </a:r>
          </a:p>
          <a:p>
            <a:pPr marL="0" indent="0">
              <a:buNone/>
            </a:pPr>
            <a:endParaRPr lang="en-US" dirty="0" smtClean="0"/>
          </a:p>
          <a:p>
            <a:pPr marL="1089025" indent="-407988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914400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2. </a:t>
            </a:r>
            <a:r>
              <a:rPr lang="en-US" sz="2800" dirty="0"/>
              <a:t>To prepare education candidates to be successful student teachers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990601"/>
            <a:ext cx="8610600" cy="4830764"/>
          </a:xfrm>
        </p:spPr>
        <p:txBody>
          <a:bodyPr>
            <a:normAutofit/>
          </a:bodyPr>
          <a:lstStyle/>
          <a:p>
            <a:pPr marL="58738" lvl="2" indent="0">
              <a:buNone/>
            </a:pPr>
            <a:r>
              <a:rPr lang="en-US" sz="2400" dirty="0" smtClean="0"/>
              <a:t>Required Common Assignments (cont.)</a:t>
            </a:r>
          </a:p>
          <a:p>
            <a:pPr marL="407988" indent="-407988"/>
            <a:r>
              <a:rPr lang="en-US" dirty="0"/>
              <a:t>Completion of Professional Disposition Form (Midterm and End of Term), signed &amp; dated by student and professor</a:t>
            </a:r>
            <a:r>
              <a:rPr lang="en-US" dirty="0" smtClean="0"/>
              <a:t>.</a:t>
            </a:r>
          </a:p>
          <a:p>
            <a:pPr marL="407988" indent="-407988"/>
            <a:r>
              <a:rPr lang="en-US" dirty="0" smtClean="0"/>
              <a:t>Collection </a:t>
            </a:r>
            <a:r>
              <a:rPr lang="en-US" dirty="0"/>
              <a:t>of Pedagogical Disposition Form complete with ratings and recommendation for continuation in the education program by both the classroom teacher and professor (signed and dated).</a:t>
            </a:r>
          </a:p>
          <a:p>
            <a:pPr marL="407988" indent="-407988"/>
            <a:r>
              <a:rPr lang="en-US" dirty="0" smtClean="0"/>
              <a:t>Submit for collection the Analysis of Learning paper for the course.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Additional Assignments (time permitting)</a:t>
            </a:r>
          </a:p>
          <a:p>
            <a:pPr marL="350838" indent="-350838"/>
            <a:r>
              <a:rPr lang="en-US" dirty="0" smtClean="0"/>
              <a:t>Article critiques, management strategies, interviewing veteran teacher(s), textbook evaluation, etc… as long as they are keeping with the purposes of the course.</a:t>
            </a:r>
          </a:p>
          <a:p>
            <a:pPr marL="681037" indent="0">
              <a:buNone/>
            </a:pPr>
            <a:endParaRPr lang="en-US" dirty="0" smtClean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914400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2. </a:t>
            </a:r>
            <a:r>
              <a:rPr lang="en-US" sz="2800" dirty="0"/>
              <a:t>To prepare education candidates to be successful student teachers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7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0" y="990601"/>
            <a:ext cx="8610600" cy="4830764"/>
          </a:xfrm>
        </p:spPr>
        <p:txBody>
          <a:bodyPr>
            <a:normAutofit fontScale="77500" lnSpcReduction="20000"/>
          </a:bodyPr>
          <a:lstStyle/>
          <a:p>
            <a:pPr marL="465138" indent="-465138"/>
            <a:r>
              <a:rPr lang="en-US" sz="2600" dirty="0" smtClean="0"/>
              <a:t>Professor’s Name and Contact Information</a:t>
            </a:r>
          </a:p>
          <a:p>
            <a:pPr marL="465138" indent="-465138"/>
            <a:r>
              <a:rPr lang="en-US" sz="2600" dirty="0" smtClean="0"/>
              <a:t>Classroom and Day(s)/Times the Course Meets</a:t>
            </a:r>
          </a:p>
          <a:p>
            <a:pPr marL="465138" indent="-465138"/>
            <a:r>
              <a:rPr lang="en-US" sz="2600" dirty="0" smtClean="0"/>
              <a:t>Objectives matching SOE Conceptual Framework &amp; </a:t>
            </a:r>
            <a:r>
              <a:rPr lang="en-US" sz="2600" dirty="0" err="1" smtClean="0"/>
              <a:t>InTASC</a:t>
            </a:r>
            <a:r>
              <a:rPr lang="en-US" sz="2600" dirty="0" smtClean="0"/>
              <a:t> </a:t>
            </a:r>
            <a:r>
              <a:rPr lang="en-US" sz="2600" dirty="0" smtClean="0"/>
              <a:t>Standards</a:t>
            </a:r>
          </a:p>
          <a:p>
            <a:pPr marL="465138" indent="-465138"/>
            <a:r>
              <a:rPr lang="en-US" sz="2600" dirty="0" smtClean="0"/>
              <a:t>Required Texts &amp; Documents</a:t>
            </a:r>
          </a:p>
          <a:p>
            <a:pPr marL="919163" lvl="1" indent="-465138"/>
            <a:r>
              <a:rPr lang="en-US" sz="2600" dirty="0"/>
              <a:t>Recommended </a:t>
            </a:r>
            <a:r>
              <a:rPr lang="en-US" sz="2600" dirty="0" smtClean="0"/>
              <a:t>Texts or Resources</a:t>
            </a:r>
          </a:p>
          <a:p>
            <a:pPr marL="465138" indent="-465138"/>
            <a:r>
              <a:rPr lang="en-US" sz="2600" dirty="0" smtClean="0"/>
              <a:t>Assignments with Rubrics</a:t>
            </a:r>
          </a:p>
          <a:p>
            <a:pPr marL="465138" indent="-465138"/>
            <a:r>
              <a:rPr lang="en-US" sz="2600" dirty="0" smtClean="0"/>
              <a:t>Grading Scale</a:t>
            </a:r>
          </a:p>
          <a:p>
            <a:pPr marL="465138" indent="-465138"/>
            <a:r>
              <a:rPr lang="en-US" sz="2600" dirty="0" smtClean="0"/>
              <a:t>Course Calendar</a:t>
            </a:r>
          </a:p>
          <a:p>
            <a:pPr marL="465138" indent="-465138"/>
            <a:r>
              <a:rPr lang="en-US" sz="2600" dirty="0" smtClean="0"/>
              <a:t>IMPORTANT STATEMENTS:</a:t>
            </a:r>
          </a:p>
          <a:p>
            <a:pPr lvl="2"/>
            <a:r>
              <a:rPr lang="en-US" sz="2600" b="1" dirty="0"/>
              <a:t>NOTE: THIS SYLLABUS IS SUBJECT TO CHANGE AT THE DISCRETION OF THE INSTRUCTOR.  ANY CHANGES WILL BE COMMUNICATED TO THE STUDENTS</a:t>
            </a:r>
            <a:r>
              <a:rPr lang="en-US" sz="2600" b="1" dirty="0" smtClean="0"/>
              <a:t>.</a:t>
            </a:r>
            <a:endParaRPr lang="en-US" sz="2600" dirty="0"/>
          </a:p>
          <a:p>
            <a:pPr lvl="2"/>
            <a:r>
              <a:rPr lang="en-US" sz="2600" b="1" dirty="0"/>
              <a:t>NOTE: STUDENTS NOT COMPLETING 20 HOURS OF FIELD EXPERIENCE WORK REQUIRED FOR THE COURSE </a:t>
            </a:r>
            <a:r>
              <a:rPr lang="en-US" sz="2600" b="1" u="sng" dirty="0"/>
              <a:t>WILL NOT PASS THE COURSE.</a:t>
            </a:r>
            <a:endParaRPr lang="en-US" sz="2600" dirty="0"/>
          </a:p>
          <a:p>
            <a:pPr marL="465138" indent="-465138"/>
            <a:endParaRPr lang="en-US" sz="2600" dirty="0" smtClean="0"/>
          </a:p>
          <a:p>
            <a:pPr marL="465138" indent="-465138"/>
            <a:r>
              <a:rPr lang="en-US" sz="2600" dirty="0" smtClean="0"/>
              <a:t>SOE Syllabus Notes (Yet to be published)</a:t>
            </a:r>
          </a:p>
          <a:p>
            <a:pPr marL="1322388" lvl="2" indent="-465138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Syllabus Requirements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382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Secondary Methods Notes and Documents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66800" y="1524000"/>
            <a:ext cx="6858000" cy="22860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See Word Document: Secondary Methods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 Notes to Instructors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6539984"/>
      </p:ext>
    </p:extLst>
  </p:cSld>
  <p:clrMapOvr>
    <a:masterClrMapping/>
  </p:clrMapOvr>
</p:sld>
</file>

<file path=ppt/theme/theme1.xml><?xml version="1.0" encoding="utf-8"?>
<a:theme xmlns:a="http://schemas.openxmlformats.org/drawingml/2006/main" name="PM_the_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PM_the_chalkboard</Template>
  <TotalTime>195</TotalTime>
  <Words>665</Words>
  <Application>Microsoft Office PowerPoint</Application>
  <PresentationFormat>On-screen Show (4:3)</PresentationFormat>
  <Paragraphs>73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Segoe UI</vt:lpstr>
      <vt:lpstr>Wingdings</vt:lpstr>
      <vt:lpstr>Perpetua</vt:lpstr>
      <vt:lpstr>PM_the_chalkboard</vt:lpstr>
      <vt:lpstr>Secondary Methods Instructor Training</vt:lpstr>
      <vt:lpstr>Training Agenda</vt:lpstr>
      <vt:lpstr>Overview of Secondary Methods Courses  &amp; Common Goals</vt:lpstr>
      <vt:lpstr>1. Introduce secondary education students to their pedagogical roles as subject area specialists.</vt:lpstr>
      <vt:lpstr>2. To prepare education candidates to be successful student teachers  </vt:lpstr>
      <vt:lpstr>2. To prepare education candidates to be successful student teachers  </vt:lpstr>
      <vt:lpstr>2. To prepare education candidates to be successful student teachers  </vt:lpstr>
      <vt:lpstr>Syllabus Requirements</vt:lpstr>
      <vt:lpstr>Secondary Methods Notes and Documents</vt:lpstr>
    </vt:vector>
  </TitlesOfParts>
  <Company>Spring Arbor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Secondary Methods Instructor Training</dc:title>
  <dc:creator>Information Technology Services</dc:creator>
  <cp:lastModifiedBy>Information Technology Services</cp:lastModifiedBy>
  <cp:revision>15</cp:revision>
  <dcterms:created xsi:type="dcterms:W3CDTF">2013-08-02T06:16:28Z</dcterms:created>
  <dcterms:modified xsi:type="dcterms:W3CDTF">2013-08-14T18:11:59Z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